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31"/>
  </p:notesMasterIdLst>
  <p:sldIdLst>
    <p:sldId id="256" r:id="rId2"/>
    <p:sldId id="582" r:id="rId3"/>
    <p:sldId id="583" r:id="rId4"/>
    <p:sldId id="584" r:id="rId5"/>
    <p:sldId id="585" r:id="rId6"/>
    <p:sldId id="586" r:id="rId7"/>
    <p:sldId id="587" r:id="rId8"/>
    <p:sldId id="588" r:id="rId9"/>
    <p:sldId id="591" r:id="rId10"/>
    <p:sldId id="589" r:id="rId11"/>
    <p:sldId id="590" r:id="rId12"/>
    <p:sldId id="592" r:id="rId13"/>
    <p:sldId id="594" r:id="rId14"/>
    <p:sldId id="595" r:id="rId15"/>
    <p:sldId id="596" r:id="rId16"/>
    <p:sldId id="597" r:id="rId17"/>
    <p:sldId id="598" r:id="rId18"/>
    <p:sldId id="599" r:id="rId19"/>
    <p:sldId id="593" r:id="rId20"/>
    <p:sldId id="600" r:id="rId21"/>
    <p:sldId id="602" r:id="rId22"/>
    <p:sldId id="603" r:id="rId23"/>
    <p:sldId id="604" r:id="rId24"/>
    <p:sldId id="605" r:id="rId25"/>
    <p:sldId id="606" r:id="rId26"/>
    <p:sldId id="607" r:id="rId27"/>
    <p:sldId id="608" r:id="rId28"/>
    <p:sldId id="609" r:id="rId29"/>
    <p:sldId id="581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565" autoAdjust="0"/>
  </p:normalViewPr>
  <p:slideViewPr>
    <p:cSldViewPr>
      <p:cViewPr>
        <p:scale>
          <a:sx n="53" d="100"/>
          <a:sy n="53" d="100"/>
        </p:scale>
        <p:origin x="-1866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9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44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EF41A14-6DAB-4A25-B883-B0744F95C9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648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0535-BF10-4BDB-9C62-847B86312D9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4033C-D08F-4C67-8CCD-2E87FD9641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F561-3DE7-4CDF-B501-C818664E098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CA7F-4235-481C-B465-B1E0EC9EC21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D8D00-D72D-4E3B-AA3D-5262FFC1846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3C7F0-9175-4CD2-AEDB-C61051A81F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A0E04-D0E7-4C11-A332-FE3D497267D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6CF-B2F9-48B1-A4F3-930DC8E4D49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88E5B9-BC70-4565-8BB5-71F7BAA0FE9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315BC-1A18-4C76-A88B-A6D552C8A6A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394E9-E30E-497B-9075-A055829554F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CAA0A2-AE24-41D9-83DC-ED164C579F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268760"/>
            <a:ext cx="7560840" cy="24482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algn="ctr">
              <a:defRPr/>
            </a:pPr>
            <a:endParaRPr lang="en-US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 7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/>
          <a:lstStyle/>
          <a:p>
            <a:r>
              <a:rPr lang="en-US" sz="4200" b="1" dirty="0" smtClean="0">
                <a:latin typeface="+mn-lt"/>
              </a:rPr>
              <a:t>Execution process group (most part of the project team)</a:t>
            </a:r>
            <a:endParaRPr lang="ru-RU" sz="3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54888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smtClean="0"/>
              <a:t>Group functions:</a:t>
            </a:r>
          </a:p>
          <a:p>
            <a:pPr marL="114300" indent="0">
              <a:buNone/>
            </a:pPr>
            <a:r>
              <a:rPr lang="en-US" sz="2800" dirty="0" smtClean="0"/>
              <a:t>Coordination of people and resources</a:t>
            </a:r>
          </a:p>
          <a:p>
            <a:pPr marL="114300" indent="0">
              <a:buNone/>
            </a:pPr>
            <a:r>
              <a:rPr lang="en-US" sz="2800" dirty="0" smtClean="0"/>
              <a:t>Integration and execution of project operations in accordance with the project management plan</a:t>
            </a:r>
            <a:endParaRPr lang="ru-RU" sz="2800" dirty="0"/>
          </a:p>
        </p:txBody>
      </p:sp>
      <p:pic>
        <p:nvPicPr>
          <p:cNvPr id="1028" name="Picture 4" descr="http://img10.lostpic.net/2016/08/28/07cd1aa12305f20c76e4700913578a7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4854434" cy="273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4257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64" y="642918"/>
            <a:ext cx="6766173" cy="55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191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214422"/>
            <a:ext cx="75724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Corrective action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is an intentional action that aligns the execution of the project with the project management plan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The preventive action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is an intentional action that ensures that the future execution of the work is consistent with the project management plan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Defect repair </a:t>
            </a:r>
            <a:r>
              <a:rPr lang="en-US" sz="2800" dirty="0" smtClean="0"/>
              <a:t> </a:t>
            </a:r>
            <a:r>
              <a:rPr lang="en-US" sz="2800" dirty="0" smtClean="0"/>
              <a:t>is an intentional action to correct a product or component mismatch.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41761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b="1" dirty="0" smtClean="0">
                <a:latin typeface="+mn-lt"/>
              </a:rPr>
              <a:t>Team building stages</a:t>
            </a:r>
            <a:endParaRPr lang="ru-RU" sz="4200" b="1" dirty="0">
              <a:latin typeface="+mn-lt"/>
            </a:endParaRPr>
          </a:p>
        </p:txBody>
      </p:sp>
      <p:pic>
        <p:nvPicPr>
          <p:cNvPr id="4" name="Рисунок 3" descr="Screenshot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571612"/>
            <a:ext cx="6929486" cy="464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9351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572446"/>
            <a:ext cx="5862661" cy="585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607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200150"/>
            <a:ext cx="66294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6600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creenshot_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857232"/>
            <a:ext cx="8124248" cy="5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048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b="1" dirty="0" smtClean="0">
                <a:latin typeface="+mn-lt"/>
              </a:rPr>
              <a:t>Conflict Resolution</a:t>
            </a:r>
            <a:endParaRPr lang="ru-RU" sz="4200" b="1" dirty="0">
              <a:latin typeface="+mn-lt"/>
            </a:endParaRPr>
          </a:p>
        </p:txBody>
      </p:sp>
      <p:pic>
        <p:nvPicPr>
          <p:cNvPr id="8194" name="Picture 2" descr="http://1.bp.blogspot.com/-vXjFnZX3XdE/UsA7Jvt6fgI/AAAAAAAAAsA/F0zQGgWkFtw/s1600/konflik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35087"/>
            <a:ext cx="4893026" cy="329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949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76" y="1214422"/>
            <a:ext cx="7321622" cy="48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2370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66" y="500042"/>
            <a:ext cx="7724456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841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07" y="642918"/>
            <a:ext cx="7539893" cy="52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173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53" y="857233"/>
            <a:ext cx="7177147" cy="542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4904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714356"/>
            <a:ext cx="6916066" cy="53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0699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00042"/>
            <a:ext cx="7307618" cy="635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9190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72" y="785794"/>
            <a:ext cx="7024737" cy="492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3485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857232"/>
            <a:ext cx="7395146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00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54162"/>
          </a:xfrm>
        </p:spPr>
        <p:txBody>
          <a:bodyPr/>
          <a:lstStyle/>
          <a:p>
            <a:r>
              <a:rPr lang="en-US" sz="4200" b="1" dirty="0" smtClean="0">
                <a:latin typeface="+mn-lt"/>
              </a:rPr>
              <a:t>Performance Analysis? (Performance Reviews)</a:t>
            </a:r>
            <a:endParaRPr lang="ru-RU" sz="4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7620000" cy="2016224"/>
          </a:xfrm>
        </p:spPr>
        <p:txBody>
          <a:bodyPr>
            <a:normAutofit/>
          </a:bodyPr>
          <a:lstStyle/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Variance analysis</a:t>
            </a:r>
          </a:p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Trend Analysis</a:t>
            </a:r>
          </a:p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Fulfillment of utilized volume</a:t>
            </a:r>
            <a:endParaRPr lang="ru-RU" sz="2800" dirty="0"/>
          </a:p>
        </p:txBody>
      </p:sp>
      <p:pic>
        <p:nvPicPr>
          <p:cNvPr id="2050" name="Picture 2" descr="https://spark.ru/upload/blogs_covers/n_54db657ce1c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008"/>
            <a:ext cx="443632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7080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35" y="857232"/>
            <a:ext cx="7366390" cy="5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5804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142984"/>
            <a:ext cx="7432568" cy="442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5274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43" y="714356"/>
            <a:ext cx="7479538" cy="5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6378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4200" b="1" dirty="0">
              <a:latin typeface="+mn-lt"/>
            </a:endParaRPr>
          </a:p>
        </p:txBody>
      </p:sp>
      <p:pic>
        <p:nvPicPr>
          <p:cNvPr id="5" name="Рисунок 4" descr="Screenshot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7715304" cy="60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144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200" b="1" dirty="0" smtClean="0">
                <a:latin typeface="+mn-lt"/>
              </a:rPr>
              <a:t/>
            </a:r>
            <a:br>
              <a:rPr lang="ru-RU" sz="4200" b="1" dirty="0" smtClean="0">
                <a:latin typeface="+mn-lt"/>
              </a:rPr>
            </a:br>
            <a:endParaRPr lang="ru-RU" sz="4200" b="1" dirty="0">
              <a:latin typeface="+mn-lt"/>
            </a:endParaRPr>
          </a:p>
        </p:txBody>
      </p:sp>
      <p:pic>
        <p:nvPicPr>
          <p:cNvPr id="4" name="Рисунок 3" descr="Screenshot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83" y="785794"/>
            <a:ext cx="6830927" cy="50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6891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b="1" dirty="0" smtClean="0">
                <a:latin typeface="+mn-lt"/>
              </a:rPr>
              <a:t>Types of project closure</a:t>
            </a:r>
            <a:endParaRPr lang="ru-RU" sz="4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548880"/>
          </a:xfrm>
        </p:spPr>
        <p:txBody>
          <a:bodyPr>
            <a:normAutofit/>
          </a:bodyPr>
          <a:lstStyle/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Continuation</a:t>
            </a:r>
          </a:p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Starvation</a:t>
            </a:r>
          </a:p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Integration</a:t>
            </a:r>
          </a:p>
          <a:p>
            <a:pPr marL="534988" indent="-420688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Disappearance</a:t>
            </a:r>
            <a:endParaRPr lang="ru-RU" sz="2800" dirty="0"/>
          </a:p>
        </p:txBody>
      </p:sp>
      <p:pic>
        <p:nvPicPr>
          <p:cNvPr id="8194" name="Picture 2" descr="http://fanfilms.ru/images/project-clos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3942" y="4437112"/>
            <a:ext cx="4550138" cy="197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716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rofitup.org/sites/default/files/pictures/clos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50785"/>
            <a:ext cx="26289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b="1" dirty="0" smtClean="0">
                <a:latin typeface="+mn-lt"/>
              </a:rPr>
              <a:t>Procurement close</a:t>
            </a:r>
            <a:endParaRPr lang="ru-RU" sz="4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7620000" cy="3168352"/>
          </a:xfrm>
        </p:spPr>
        <p:txBody>
          <a:bodyPr>
            <a:normAutofit/>
          </a:bodyPr>
          <a:lstStyle/>
          <a:p>
            <a:pPr marL="444500" indent="-330200" algn="just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Closing all project purchases</a:t>
            </a:r>
          </a:p>
          <a:p>
            <a:pPr marL="444500" indent="-330200" algn="just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Closing of each contract related to the project or its phase</a:t>
            </a:r>
          </a:p>
          <a:p>
            <a:pPr marL="444500" indent="-330200" algn="just">
              <a:buClrTx/>
              <a:buFont typeface="Wingdings" panose="05000000000000000000" pitchFamily="2" charset="2"/>
              <a:buChar char="ü"/>
            </a:pPr>
            <a:r>
              <a:rPr lang="en-US" sz="2800" dirty="0" smtClean="0"/>
              <a:t>Resolve open claims, update documents and archive information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742364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i="1" dirty="0" smtClean="0"/>
              <a:t>Application - </a:t>
            </a: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 Analysis of project performance</a:t>
            </a:r>
            <a:endParaRPr lang="ru-RU" sz="3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748680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US" sz="2900" b="1" dirty="0" smtClean="0"/>
              <a:t>Project - Fence Construction</a:t>
            </a:r>
          </a:p>
          <a:p>
            <a:pPr marL="114300" indent="0">
              <a:buNone/>
            </a:pPr>
            <a:r>
              <a:rPr lang="en-US" sz="2900" b="1" dirty="0" smtClean="0"/>
              <a:t>(outside - the plan, inside - what is done)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3212976"/>
            <a:ext cx="4104456" cy="2592288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51085" y="4077816"/>
            <a:ext cx="108012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None/>
            </a:pPr>
            <a:r>
              <a:rPr lang="ru-RU" dirty="0" smtClean="0"/>
              <a:t>1 </a:t>
            </a:r>
            <a:r>
              <a:rPr lang="en-US" dirty="0" smtClean="0"/>
              <a:t>day</a:t>
            </a:r>
            <a:endParaRPr lang="ru-RU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1000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419872" y="2636912"/>
            <a:ext cx="2160240" cy="46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None/>
            </a:pPr>
            <a:r>
              <a:rPr lang="ru-RU" dirty="0" smtClean="0"/>
              <a:t>1 </a:t>
            </a:r>
            <a:r>
              <a:rPr lang="en-US" dirty="0" smtClean="0"/>
              <a:t>day </a:t>
            </a:r>
            <a:r>
              <a:rPr lang="en-US" dirty="0" smtClean="0"/>
              <a:t>/ </a:t>
            </a:r>
            <a:r>
              <a:rPr lang="ru-RU" dirty="0" smtClean="0"/>
              <a:t>1000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283460" y="4077072"/>
            <a:ext cx="108012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None/>
            </a:pPr>
            <a:r>
              <a:rPr lang="ru-RU" dirty="0" smtClean="0"/>
              <a:t>1</a:t>
            </a:r>
            <a:r>
              <a:rPr lang="en-US" dirty="0" smtClean="0"/>
              <a:t> day</a:t>
            </a:r>
            <a:endParaRPr lang="ru-RU" dirty="0" smtClean="0"/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1000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220072" y="4234192"/>
            <a:ext cx="108012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100%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1200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491880" y="5915818"/>
            <a:ext cx="2160240" cy="46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None/>
            </a:pPr>
            <a:r>
              <a:rPr lang="ru-RU" dirty="0" smtClean="0"/>
              <a:t>1 </a:t>
            </a:r>
            <a:r>
              <a:rPr lang="en-US" dirty="0" smtClean="0"/>
              <a:t>day </a:t>
            </a:r>
            <a:r>
              <a:rPr lang="en-US" dirty="0" smtClean="0"/>
              <a:t>/ </a:t>
            </a:r>
            <a:r>
              <a:rPr lang="ru-RU" dirty="0" smtClean="0"/>
              <a:t>1000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3419872" y="3284984"/>
            <a:ext cx="2160240" cy="46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1</a:t>
            </a:r>
            <a:r>
              <a:rPr lang="en-US" dirty="0" smtClean="0"/>
              <a:t>00</a:t>
            </a:r>
            <a:r>
              <a:rPr lang="ru-RU" dirty="0" smtClean="0"/>
              <a:t>%</a:t>
            </a:r>
            <a:r>
              <a:rPr lang="en-US" dirty="0" smtClean="0"/>
              <a:t> / </a:t>
            </a:r>
            <a:r>
              <a:rPr lang="ru-RU" dirty="0" smtClean="0"/>
              <a:t>1000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599892" y="5206300"/>
            <a:ext cx="2160240" cy="46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5</a:t>
            </a:r>
            <a:r>
              <a:rPr lang="en-US" dirty="0" smtClean="0"/>
              <a:t>0</a:t>
            </a:r>
            <a:r>
              <a:rPr lang="ru-RU" dirty="0" smtClean="0"/>
              <a:t>%</a:t>
            </a:r>
            <a:r>
              <a:rPr lang="en-US" dirty="0" smtClean="0"/>
              <a:t> / </a:t>
            </a:r>
            <a:r>
              <a:rPr lang="ru-RU" dirty="0" smtClean="0"/>
              <a:t>600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2218892" y="4077072"/>
            <a:ext cx="108012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ru-RU" dirty="0" smtClean="0"/>
              <a:t>0%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484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7936487"/>
              </p:ext>
            </p:extLst>
          </p:nvPr>
        </p:nvGraphicFramePr>
        <p:xfrm>
          <a:off x="323528" y="476672"/>
          <a:ext cx="7992888" cy="3926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156"/>
                <a:gridCol w="2294255"/>
                <a:gridCol w="2590288"/>
                <a:gridCol w="1702189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Notation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Payment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Comment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PV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Planned volume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 smtClean="0">
                          <a:solidFill>
                            <a:schemeClr val="tx1"/>
                          </a:solidFill>
                          <a:effectLst/>
                        </a:rPr>
                        <a:t>3000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$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EV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Mastered volume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100% + 100% + 50%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1000$+1000$+500$=2500$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AC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Actual cost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2800$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BAC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Completion budget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4000$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CV = EV-AC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Deviation from cost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2500$ - 2800$ = -300$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CV% = CV/EV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Deviation from cost</a:t>
                      </a:r>
                      <a:r>
                        <a:rPr lang="x-none" sz="1800" smtClean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-300/2500*100% = -12%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CPI = EV/AC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Cost performance index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2500/2800=0,89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˂1 - costs are ineffective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˃1 - vice versa</a:t>
                      </a:r>
                      <a:r>
                        <a:rPr lang="x-none" sz="1800" smtClea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SV = EV-PV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Deviation in terms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 smtClean="0">
                          <a:solidFill>
                            <a:schemeClr val="tx1"/>
                          </a:solidFill>
                          <a:effectLst/>
                        </a:rPr>
                        <a:t>2500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$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- 3000$ = -500$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SV% = SV/PV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Deviation in terms of</a:t>
                      </a:r>
                      <a:r>
                        <a:rPr lang="x-none" sz="1800" smtClean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500/3000 * 100% = -16%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18058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9042847"/>
              </p:ext>
            </p:extLst>
          </p:nvPr>
        </p:nvGraphicFramePr>
        <p:xfrm>
          <a:off x="323528" y="764704"/>
          <a:ext cx="7848872" cy="4749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9185"/>
                <a:gridCol w="1767764"/>
                <a:gridCol w="2121317"/>
                <a:gridCol w="2050606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Notation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Payment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Comment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SPI = EV/PV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Deadline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2500/300=0,84 = 84%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800" dirty="0" smtClean="0">
                          <a:solidFill>
                            <a:schemeClr val="tx1"/>
                          </a:solidFill>
                          <a:effectLst/>
                        </a:rPr>
                        <a:t>˂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1 –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ПЛОХО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8h / shift * 0.84 = 6.7 h - useful work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EACc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= BAC/CPI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Forecast on completion of the cost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4000/0,89 = 4494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EACt = (BAC/SPI)/(BAC/T)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Forecast on completion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(4000/0,84) /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(4000/4 days) = 4.7 days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 - project duration (4 days)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VAC = BAC – EAC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Discrepancy upon completion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4000-4494 = 494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VAC% = VAC/BAC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Discrepancy upon completion</a:t>
                      </a:r>
                      <a:r>
                        <a:rPr lang="x-none" sz="18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494/4000*100% = 12,4 %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ETC = EAC - AC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Forecast to completion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4494-2800 = 1694$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78730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Box 7"/>
          <p:cNvSpPr txBox="1">
            <a:spLocks noChangeArrowheads="1"/>
          </p:cNvSpPr>
          <p:nvPr/>
        </p:nvSpPr>
        <p:spPr bwMode="auto">
          <a:xfrm>
            <a:off x="539552" y="1643063"/>
            <a:ext cx="767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ru-RU" sz="3600" i="1" dirty="0"/>
          </a:p>
          <a:p>
            <a:pPr algn="ctr" eaLnBrk="1" hangingPunct="1"/>
            <a:endParaRPr lang="en-US" altLang="ru-RU" sz="3600" i="1" dirty="0"/>
          </a:p>
          <a:p>
            <a:pPr algn="ctr" eaLnBrk="1" hangingPunct="1"/>
            <a:r>
              <a:rPr lang="en-US" altLang="ru-RU" sz="3600" i="1" dirty="0" smtClean="0"/>
              <a:t>THANKS FOR ATTENTION!!!</a:t>
            </a:r>
            <a:endParaRPr lang="ru-RU" altLang="ru-RU" sz="3600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2183</TotalTime>
  <Words>388</Words>
  <Application>Microsoft Office PowerPoint</Application>
  <PresentationFormat>Экран (4:3)</PresentationFormat>
  <Paragraphs>114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Соседство</vt:lpstr>
      <vt:lpstr>Слайд 1</vt:lpstr>
      <vt:lpstr>Execution process group (most part of the project team)</vt:lpstr>
      <vt:lpstr>Слайд 3</vt:lpstr>
      <vt:lpstr>Слайд 4</vt:lpstr>
      <vt:lpstr>Team building stages</vt:lpstr>
      <vt:lpstr>Слайд 6</vt:lpstr>
      <vt:lpstr>Слайд 7</vt:lpstr>
      <vt:lpstr>Слайд 8</vt:lpstr>
      <vt:lpstr>Conflict Resolution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Performance Analysis? (Performance Reviews)</vt:lpstr>
      <vt:lpstr>Слайд 19</vt:lpstr>
      <vt:lpstr>Слайд 20</vt:lpstr>
      <vt:lpstr>Слайд 21</vt:lpstr>
      <vt:lpstr>Слайд 22</vt:lpstr>
      <vt:lpstr> </vt:lpstr>
      <vt:lpstr>Types of project closure</vt:lpstr>
      <vt:lpstr>Procurement close</vt:lpstr>
      <vt:lpstr>Application -   Analysis of project performance</vt:lpstr>
      <vt:lpstr>Слайд 27</vt:lpstr>
      <vt:lpstr>Слайд 28</vt:lpstr>
      <vt:lpstr>Слайд 29</vt:lpstr>
    </vt:vector>
  </TitlesOfParts>
  <Company>УрГУ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Зенченко</dc:creator>
  <cp:lastModifiedBy>Lenovo</cp:lastModifiedBy>
  <cp:revision>191</cp:revision>
  <dcterms:created xsi:type="dcterms:W3CDTF">2007-11-15T08:43:14Z</dcterms:created>
  <dcterms:modified xsi:type="dcterms:W3CDTF">2018-10-18T21:05:28Z</dcterms:modified>
</cp:coreProperties>
</file>